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265" r:id="rId6"/>
    <p:sldId id="257" r:id="rId7"/>
    <p:sldId id="258" r:id="rId8"/>
    <p:sldId id="261" r:id="rId9"/>
    <p:sldId id="263" r:id="rId10"/>
    <p:sldId id="262" r:id="rId11"/>
    <p:sldId id="266" r:id="rId12"/>
    <p:sldId id="259" r:id="rId13"/>
  </p:sldIdLst>
  <p:sldSz cx="9144000" cy="6858000" type="screen4x3"/>
  <p:notesSz cx="6858000" cy="9144000"/>
  <p:defaultText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Pasākumu</a:t>
            </a:r>
            <a:r>
              <a:rPr lang="lv-LV"/>
              <a:t> skaits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'Skaits % un reģionālais sad.'!$C$5:$C$10</c:f>
              <c:strCache>
                <c:ptCount val="6"/>
                <c:pt idx="0">
                  <c:v>slimību profilakse</c:v>
                </c:pt>
                <c:pt idx="1">
                  <c:v>atkarību profilakse</c:v>
                </c:pt>
                <c:pt idx="2">
                  <c:v>veselīgs uzturs</c:v>
                </c:pt>
                <c:pt idx="3">
                  <c:v>seksuālā un reproduktīvā veselība</c:v>
                </c:pt>
                <c:pt idx="4">
                  <c:v>psihiskā veselība</c:v>
                </c:pt>
                <c:pt idx="5">
                  <c:v>fiziskās aktivitātes</c:v>
                </c:pt>
              </c:strCache>
            </c:strRef>
          </c:cat>
          <c:val>
            <c:numRef>
              <c:f>'Skaits % un reģionālais sad.'!$D$5:$D$10</c:f>
            </c:numRef>
          </c:val>
          <c:extLst>
            <c:ext xmlns:c16="http://schemas.microsoft.com/office/drawing/2014/chart" uri="{C3380CC4-5D6E-409C-BE32-E72D297353CC}">
              <c16:uniqueId val="{00000000-922E-44BF-81F5-E1DA1F7A0475}"/>
            </c:ext>
          </c:extLst>
        </c:ser>
        <c:ser>
          <c:idx val="1"/>
          <c:order val="1"/>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'Skaits % un reģionālais sad.'!$C$5:$C$10</c:f>
              <c:strCache>
                <c:ptCount val="6"/>
                <c:pt idx="0">
                  <c:v>slimību profilakse</c:v>
                </c:pt>
                <c:pt idx="1">
                  <c:v>atkarību profilakse</c:v>
                </c:pt>
                <c:pt idx="2">
                  <c:v>veselīgs uzturs</c:v>
                </c:pt>
                <c:pt idx="3">
                  <c:v>seksuālā un reproduktīvā veselība</c:v>
                </c:pt>
                <c:pt idx="4">
                  <c:v>psihiskā veselība</c:v>
                </c:pt>
                <c:pt idx="5">
                  <c:v>fiziskās aktivitātes</c:v>
                </c:pt>
              </c:strCache>
            </c:strRef>
          </c:cat>
          <c:val>
            <c:numRef>
              <c:f>'Skaits % un reģionālais sad.'!$E$5:$E$10</c:f>
              <c:numCache>
                <c:formatCode>0%</c:formatCode>
                <c:ptCount val="6"/>
                <c:pt idx="0">
                  <c:v>3.125E-2</c:v>
                </c:pt>
                <c:pt idx="1">
                  <c:v>3.125E-2</c:v>
                </c:pt>
                <c:pt idx="2">
                  <c:v>9.375E-2</c:v>
                </c:pt>
                <c:pt idx="3">
                  <c:v>0.15625</c:v>
                </c:pt>
                <c:pt idx="4">
                  <c:v>0.3125</c:v>
                </c:pt>
                <c:pt idx="5">
                  <c:v>0.375</c:v>
                </c:pt>
              </c:numCache>
            </c:numRef>
          </c:val>
          <c:extLst>
            <c:ext xmlns:c16="http://schemas.microsoft.com/office/drawing/2014/chart" uri="{C3380CC4-5D6E-409C-BE32-E72D297353CC}">
              <c16:uniqueId val="{00000001-922E-44BF-81F5-E1DA1F7A0475}"/>
            </c:ext>
          </c:extLst>
        </c:ser>
        <c:dLbls>
          <c:dLblPos val="outEnd"/>
          <c:showLegendKey val="0"/>
          <c:showVal val="1"/>
          <c:showCatName val="0"/>
          <c:showSerName val="0"/>
          <c:showPercent val="0"/>
          <c:showBubbleSize val="0"/>
        </c:dLbls>
        <c:gapWidth val="219"/>
        <c:overlap val="-27"/>
        <c:axId val="877984544"/>
        <c:axId val="877984960"/>
      </c:barChart>
      <c:catAx>
        <c:axId val="87798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877984960"/>
        <c:crosses val="autoZero"/>
        <c:auto val="1"/>
        <c:lblAlgn val="ctr"/>
        <c:lblOffset val="100"/>
        <c:noMultiLvlLbl val="0"/>
      </c:catAx>
      <c:valAx>
        <c:axId val="87798496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7798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B0190-AB26-45BA-9728-4B31236091C6}" type="datetimeFigureOut">
              <a:rPr lang="lv-LV" smtClean="0"/>
              <a:t>29.04.2022</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79CF9-1BEB-4BD2-BFB6-79C9D6052C24}" type="slidenum">
              <a:rPr lang="lv-LV" smtClean="0"/>
              <a:t>‹#›</a:t>
            </a:fld>
            <a:endParaRPr lang="lv-LV"/>
          </a:p>
        </p:txBody>
      </p:sp>
    </p:spTree>
    <p:extLst>
      <p:ext uri="{BB962C8B-B14F-4D97-AF65-F5344CB8AC3E}">
        <p14:creationId xmlns:p14="http://schemas.microsoft.com/office/powerpoint/2010/main" val="4175990985"/>
      </p:ext>
    </p:extLst>
  </p:cSld>
  <p:clrMap bg1="lt1" tx1="dk1" bg2="lt2" tx2="dk2" accent1="accent1" accent2="accent2" accent3="accent3" accent4="accent4" accent5="accent5" accent6="accent6" hlink="hlink" folHlink="folHlink"/>
  <p:notesStyle>
    <a:lvl1pPr marL="0" algn="l" defTabSz="939575" rtl="0" eaLnBrk="1" latinLnBrk="0" hangingPunct="1">
      <a:defRPr sz="1200" kern="1200">
        <a:solidFill>
          <a:schemeClr val="tx1"/>
        </a:solidFill>
        <a:latin typeface="+mn-lt"/>
        <a:ea typeface="+mn-ea"/>
        <a:cs typeface="+mn-cs"/>
      </a:defRPr>
    </a:lvl1pPr>
    <a:lvl2pPr marL="469788" algn="l" defTabSz="939575" rtl="0" eaLnBrk="1" latinLnBrk="0" hangingPunct="1">
      <a:defRPr sz="1200" kern="1200">
        <a:solidFill>
          <a:schemeClr val="tx1"/>
        </a:solidFill>
        <a:latin typeface="+mn-lt"/>
        <a:ea typeface="+mn-ea"/>
        <a:cs typeface="+mn-cs"/>
      </a:defRPr>
    </a:lvl2pPr>
    <a:lvl3pPr marL="939575" algn="l" defTabSz="939575" rtl="0" eaLnBrk="1" latinLnBrk="0" hangingPunct="1">
      <a:defRPr sz="1200" kern="1200">
        <a:solidFill>
          <a:schemeClr val="tx1"/>
        </a:solidFill>
        <a:latin typeface="+mn-lt"/>
        <a:ea typeface="+mn-ea"/>
        <a:cs typeface="+mn-cs"/>
      </a:defRPr>
    </a:lvl3pPr>
    <a:lvl4pPr marL="1409365" algn="l" defTabSz="939575" rtl="0" eaLnBrk="1" latinLnBrk="0" hangingPunct="1">
      <a:defRPr sz="1200" kern="1200">
        <a:solidFill>
          <a:schemeClr val="tx1"/>
        </a:solidFill>
        <a:latin typeface="+mn-lt"/>
        <a:ea typeface="+mn-ea"/>
        <a:cs typeface="+mn-cs"/>
      </a:defRPr>
    </a:lvl4pPr>
    <a:lvl5pPr marL="1879152" algn="l" defTabSz="939575" rtl="0" eaLnBrk="1" latinLnBrk="0" hangingPunct="1">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1B279CF9-1BEB-4BD2-BFB6-79C9D6052C24}" type="slidenum">
              <a:rPr lang="lv-LV" smtClean="0"/>
              <a:t>3</a:t>
            </a:fld>
            <a:endParaRPr lang="lv-LV"/>
          </a:p>
        </p:txBody>
      </p:sp>
    </p:spTree>
    <p:extLst>
      <p:ext uri="{BB962C8B-B14F-4D97-AF65-F5344CB8AC3E}">
        <p14:creationId xmlns:p14="http://schemas.microsoft.com/office/powerpoint/2010/main" val="333168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3"/>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69788" indent="0" algn="ctr">
              <a:buNone/>
              <a:defRPr>
                <a:solidFill>
                  <a:schemeClr val="tx1">
                    <a:tint val="75000"/>
                  </a:schemeClr>
                </a:solidFill>
              </a:defRPr>
            </a:lvl2pPr>
            <a:lvl3pPr marL="939575" indent="0" algn="ctr">
              <a:buNone/>
              <a:defRPr>
                <a:solidFill>
                  <a:schemeClr val="tx1">
                    <a:tint val="75000"/>
                  </a:schemeClr>
                </a:solidFill>
              </a:defRPr>
            </a:lvl3pPr>
            <a:lvl4pPr marL="1409365" indent="0" algn="ctr">
              <a:buNone/>
              <a:defRPr>
                <a:solidFill>
                  <a:schemeClr val="tx1">
                    <a:tint val="75000"/>
                  </a:schemeClr>
                </a:solidFill>
              </a:defRPr>
            </a:lvl4pPr>
            <a:lvl5pPr marL="1879152" indent="0" algn="ctr">
              <a:buNone/>
              <a:defRPr>
                <a:solidFill>
                  <a:schemeClr val="tx1">
                    <a:tint val="75000"/>
                  </a:schemeClr>
                </a:solidFill>
              </a:defRPr>
            </a:lvl5pPr>
            <a:lvl6pPr marL="2348940" indent="0" algn="ctr">
              <a:buNone/>
              <a:defRPr>
                <a:solidFill>
                  <a:schemeClr val="tx1">
                    <a:tint val="75000"/>
                  </a:schemeClr>
                </a:solidFill>
              </a:defRPr>
            </a:lvl6pPr>
            <a:lvl7pPr marL="2818729" indent="0" algn="ctr">
              <a:buNone/>
              <a:defRPr>
                <a:solidFill>
                  <a:schemeClr val="tx1">
                    <a:tint val="75000"/>
                  </a:schemeClr>
                </a:solidFill>
              </a:defRPr>
            </a:lvl7pPr>
            <a:lvl8pPr marL="3288515" indent="0" algn="ctr">
              <a:buNone/>
              <a:defRPr>
                <a:solidFill>
                  <a:schemeClr val="tx1">
                    <a:tint val="75000"/>
                  </a:schemeClr>
                </a:solidFill>
              </a:defRPr>
            </a:lvl8pPr>
            <a:lvl9pPr marL="37583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41536628-7B48-4351-A163-0046F038A0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pic>
        <p:nvPicPr>
          <p:cNvPr id="8" name="Picture 7">
            <a:extLst>
              <a:ext uri="{FF2B5EF4-FFF2-40B4-BE49-F238E27FC236}">
                <a16:creationId xmlns:a16="http://schemas.microsoft.com/office/drawing/2014/main" id="{4197032B-97E5-4301-88A0-BAB9315189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7"/>
            <a:ext cx="2057400" cy="5851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7"/>
            <a:ext cx="6019800" cy="58515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3"/>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69788" indent="0" algn="ctr">
              <a:buNone/>
              <a:defRPr>
                <a:solidFill>
                  <a:schemeClr val="tx1">
                    <a:tint val="75000"/>
                  </a:schemeClr>
                </a:solidFill>
              </a:defRPr>
            </a:lvl2pPr>
            <a:lvl3pPr marL="939575" indent="0" algn="ctr">
              <a:buNone/>
              <a:defRPr>
                <a:solidFill>
                  <a:schemeClr val="tx1">
                    <a:tint val="75000"/>
                  </a:schemeClr>
                </a:solidFill>
              </a:defRPr>
            </a:lvl3pPr>
            <a:lvl4pPr marL="1409365" indent="0" algn="ctr">
              <a:buNone/>
              <a:defRPr>
                <a:solidFill>
                  <a:schemeClr val="tx1">
                    <a:tint val="75000"/>
                  </a:schemeClr>
                </a:solidFill>
              </a:defRPr>
            </a:lvl4pPr>
            <a:lvl5pPr marL="1879152" indent="0" algn="ctr">
              <a:buNone/>
              <a:defRPr>
                <a:solidFill>
                  <a:schemeClr val="tx1">
                    <a:tint val="75000"/>
                  </a:schemeClr>
                </a:solidFill>
              </a:defRPr>
            </a:lvl5pPr>
            <a:lvl6pPr marL="2348940" indent="0" algn="ctr">
              <a:buNone/>
              <a:defRPr>
                <a:solidFill>
                  <a:schemeClr val="tx1">
                    <a:tint val="75000"/>
                  </a:schemeClr>
                </a:solidFill>
              </a:defRPr>
            </a:lvl6pPr>
            <a:lvl7pPr marL="2818729" indent="0" algn="ctr">
              <a:buNone/>
              <a:defRPr>
                <a:solidFill>
                  <a:schemeClr val="tx1">
                    <a:tint val="75000"/>
                  </a:schemeClr>
                </a:solidFill>
              </a:defRPr>
            </a:lvl7pPr>
            <a:lvl8pPr marL="3288515" indent="0" algn="ctr">
              <a:buNone/>
              <a:defRPr>
                <a:solidFill>
                  <a:schemeClr val="tx1">
                    <a:tint val="75000"/>
                  </a:schemeClr>
                </a:solidFill>
              </a:defRPr>
            </a:lvl8pPr>
            <a:lvl9pPr marL="37583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2D4679-B72E-4C22-8897-3C1DBE62DF55}" type="datetime1">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3885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8828C-E1C6-4016-AE15-5D23ECAFDEBA}" type="datetime1">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4859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0" y="4406905"/>
            <a:ext cx="77724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0" y="2906727"/>
            <a:ext cx="7772400" cy="1500188"/>
          </a:xfrm>
        </p:spPr>
        <p:txBody>
          <a:bodyPr anchor="b"/>
          <a:lstStyle>
            <a:lvl1pPr marL="0" indent="0">
              <a:buNone/>
              <a:defRPr sz="1900">
                <a:solidFill>
                  <a:schemeClr val="tx1">
                    <a:tint val="75000"/>
                  </a:schemeClr>
                </a:solidFill>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CDEE6-1C0D-4E42-8852-8FB20AA5BDBC}" type="datetime1">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0699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8"/>
            <a:ext cx="40386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8"/>
            <a:ext cx="40386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F7E599-BB77-4702-99CB-E2825AA4FECE}" type="datetime1">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9110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6"/>
            <a:ext cx="404019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5" y="2174880"/>
            <a:ext cx="404019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6"/>
            <a:ext cx="404178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80"/>
            <a:ext cx="404178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567F55-DF51-4CEF-B1B2-36B2A10EDF26}" type="datetime1">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5899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49C6AB-9AC9-412A-9124-0668709EAF8E}" type="datetime1">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0036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AB284-EED6-4B26-9330-213BB3A26636}" type="datetime1">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4724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3"/>
            <a:ext cx="3008310" cy="1162051"/>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055" y="273068"/>
            <a:ext cx="5111750" cy="5853113"/>
          </a:xfrm>
        </p:spPr>
        <p:txBody>
          <a:bodyPr/>
          <a:lstStyle>
            <a:lvl1pPr>
              <a:defRPr sz="3300"/>
            </a:lvl1pPr>
            <a:lvl2pPr>
              <a:defRPr sz="29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435110"/>
            <a:ext cx="3008310" cy="46910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8619C2-E883-4EDC-8C37-B01B3953626D}" type="datetime1">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763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5"/>
            <a:ext cx="5486400" cy="566739"/>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290" y="612773"/>
            <a:ext cx="5486400" cy="4114800"/>
          </a:xfrm>
        </p:spPr>
        <p:txBody>
          <a:bodyPr/>
          <a:lstStyle>
            <a:lvl1pPr marL="0" indent="0">
              <a:buNone/>
              <a:defRPr sz="3300"/>
            </a:lvl1pPr>
            <a:lvl2pPr marL="469788" indent="0">
              <a:buNone/>
              <a:defRPr sz="2900"/>
            </a:lvl2pPr>
            <a:lvl3pPr marL="939575" indent="0">
              <a:buNone/>
              <a:defRPr sz="2500"/>
            </a:lvl3pPr>
            <a:lvl4pPr marL="1409365" indent="0">
              <a:buNone/>
              <a:defRPr sz="1900"/>
            </a:lvl4pPr>
            <a:lvl5pPr marL="1879152" indent="0">
              <a:buNone/>
              <a:defRPr sz="1900"/>
            </a:lvl5pPr>
            <a:lvl6pPr marL="2348940" indent="0">
              <a:buNone/>
              <a:defRPr sz="1900"/>
            </a:lvl6pPr>
            <a:lvl7pPr marL="2818729" indent="0">
              <a:buNone/>
              <a:defRPr sz="1900"/>
            </a:lvl7pPr>
            <a:lvl8pPr marL="3288515" indent="0">
              <a:buNone/>
              <a:defRPr sz="1900"/>
            </a:lvl8pPr>
            <a:lvl9pPr marL="3758305" indent="0">
              <a:buNone/>
              <a:defRPr sz="1900"/>
            </a:lvl9pPr>
          </a:lstStyle>
          <a:p>
            <a:endParaRPr lang="en-US"/>
          </a:p>
        </p:txBody>
      </p:sp>
      <p:sp>
        <p:nvSpPr>
          <p:cNvPr id="4" name="Text Placeholder 3"/>
          <p:cNvSpPr>
            <a:spLocks noGrp="1"/>
          </p:cNvSpPr>
          <p:nvPr>
            <p:ph type="body" sz="half" idx="2"/>
          </p:nvPr>
        </p:nvSpPr>
        <p:spPr>
          <a:xfrm>
            <a:off x="1792290" y="5367353"/>
            <a:ext cx="5486400" cy="8048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5ED140-EA85-41BB-9966-4C80C047C611}" type="datetime1">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985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F951B3-AA79-4ACE-8879-82F082D1E82D}" type="datetime1">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2196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7"/>
            <a:ext cx="2057400" cy="5851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7"/>
            <a:ext cx="6019800" cy="58515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44CBF-0781-434E-AB66-BF3D166744BD}" type="datetime1">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3671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0" y="4406905"/>
            <a:ext cx="77724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0" y="2906727"/>
            <a:ext cx="7772400" cy="1500188"/>
          </a:xfrm>
        </p:spPr>
        <p:txBody>
          <a:bodyPr anchor="b"/>
          <a:lstStyle>
            <a:lvl1pPr marL="0" indent="0">
              <a:buNone/>
              <a:defRPr sz="1900">
                <a:solidFill>
                  <a:schemeClr val="tx1">
                    <a:tint val="75000"/>
                  </a:schemeClr>
                </a:solidFill>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8"/>
            <a:ext cx="40386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8"/>
            <a:ext cx="40386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6"/>
            <a:ext cx="404019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5" y="2174880"/>
            <a:ext cx="404019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6"/>
            <a:ext cx="404178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80"/>
            <a:ext cx="404178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3"/>
            <a:ext cx="3008310" cy="1162051"/>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055" y="273068"/>
            <a:ext cx="5111750" cy="5853113"/>
          </a:xfrm>
        </p:spPr>
        <p:txBody>
          <a:bodyPr/>
          <a:lstStyle>
            <a:lvl1pPr>
              <a:defRPr sz="3300"/>
            </a:lvl1pPr>
            <a:lvl2pPr>
              <a:defRPr sz="29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435110"/>
            <a:ext cx="3008310" cy="46910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5"/>
            <a:ext cx="5486400" cy="566739"/>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290" y="612773"/>
            <a:ext cx="5486400" cy="4114800"/>
          </a:xfrm>
        </p:spPr>
        <p:txBody>
          <a:bodyPr/>
          <a:lstStyle>
            <a:lvl1pPr marL="0" indent="0">
              <a:buNone/>
              <a:defRPr sz="3300"/>
            </a:lvl1pPr>
            <a:lvl2pPr marL="469788" indent="0">
              <a:buNone/>
              <a:defRPr sz="2900"/>
            </a:lvl2pPr>
            <a:lvl3pPr marL="939575" indent="0">
              <a:buNone/>
              <a:defRPr sz="2500"/>
            </a:lvl3pPr>
            <a:lvl4pPr marL="1409365" indent="0">
              <a:buNone/>
              <a:defRPr sz="1900"/>
            </a:lvl4pPr>
            <a:lvl5pPr marL="1879152" indent="0">
              <a:buNone/>
              <a:defRPr sz="1900"/>
            </a:lvl5pPr>
            <a:lvl6pPr marL="2348940" indent="0">
              <a:buNone/>
              <a:defRPr sz="1900"/>
            </a:lvl6pPr>
            <a:lvl7pPr marL="2818729" indent="0">
              <a:buNone/>
              <a:defRPr sz="1900"/>
            </a:lvl7pPr>
            <a:lvl8pPr marL="3288515" indent="0">
              <a:buNone/>
              <a:defRPr sz="1900"/>
            </a:lvl8pPr>
            <a:lvl9pPr marL="3758305" indent="0">
              <a:buNone/>
              <a:defRPr sz="1900"/>
            </a:lvl9pPr>
          </a:lstStyle>
          <a:p>
            <a:endParaRPr lang="en-US"/>
          </a:p>
        </p:txBody>
      </p:sp>
      <p:sp>
        <p:nvSpPr>
          <p:cNvPr id="4" name="Text Placeholder 3"/>
          <p:cNvSpPr>
            <a:spLocks noGrp="1"/>
          </p:cNvSpPr>
          <p:nvPr>
            <p:ph type="body" sz="half" idx="2"/>
          </p:nvPr>
        </p:nvSpPr>
        <p:spPr>
          <a:xfrm>
            <a:off x="1792290" y="5367353"/>
            <a:ext cx="5486400" cy="8048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3"/>
            <a:ext cx="8229600" cy="1143000"/>
          </a:xfrm>
          <a:prstGeom prst="rect">
            <a:avLst/>
          </a:prstGeom>
        </p:spPr>
        <p:txBody>
          <a:bodyPr vert="horz" lIns="93957" tIns="46979" rIns="93957" bIns="46979" rtlCol="0" anchor="ctr">
            <a:normAutofit/>
          </a:bodyPr>
          <a:lstStyle/>
          <a:p>
            <a:r>
              <a:rPr lang="en-US"/>
              <a:t>Click to edit Master title style</a:t>
            </a:r>
          </a:p>
        </p:txBody>
      </p:sp>
      <p:sp>
        <p:nvSpPr>
          <p:cNvPr id="3" name="Text Placeholder 2"/>
          <p:cNvSpPr>
            <a:spLocks noGrp="1"/>
          </p:cNvSpPr>
          <p:nvPr>
            <p:ph type="body" idx="1"/>
          </p:nvPr>
        </p:nvSpPr>
        <p:spPr>
          <a:xfrm>
            <a:off x="457200" y="1600208"/>
            <a:ext cx="8229600" cy="4525965"/>
          </a:xfrm>
          <a:prstGeom prst="rect">
            <a:avLst/>
          </a:prstGeom>
        </p:spPr>
        <p:txBody>
          <a:bodyPr vert="horz" lIns="93957" tIns="46979" rIns="93957" bIns="469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9"/>
            <a:ext cx="2133600" cy="365123"/>
          </a:xfrm>
          <a:prstGeom prst="rect">
            <a:avLst/>
          </a:prstGeom>
        </p:spPr>
        <p:txBody>
          <a:bodyPr vert="horz" lIns="93957" tIns="46979" rIns="93957" bIns="46979" rtlCol="0" anchor="ctr"/>
          <a:lstStyle>
            <a:lvl1pPr algn="l">
              <a:defRPr sz="1200">
                <a:solidFill>
                  <a:schemeClr val="tx1">
                    <a:tint val="75000"/>
                  </a:schemeClr>
                </a:solidFill>
              </a:defRPr>
            </a:lvl1pPr>
          </a:lstStyle>
          <a:p>
            <a:fld id="{1D8BD707-D9CF-40AE-B4C6-C98DA3205C09}" type="datetimeFigureOut">
              <a:rPr lang="en-US" smtClean="0"/>
              <a:pPr/>
              <a:t>4/29/2022</a:t>
            </a:fld>
            <a:endParaRPr lang="en-US"/>
          </a:p>
        </p:txBody>
      </p:sp>
      <p:sp>
        <p:nvSpPr>
          <p:cNvPr id="5" name="Footer Placeholder 4"/>
          <p:cNvSpPr>
            <a:spLocks noGrp="1"/>
          </p:cNvSpPr>
          <p:nvPr>
            <p:ph type="ftr" sz="quarter" idx="3"/>
          </p:nvPr>
        </p:nvSpPr>
        <p:spPr>
          <a:xfrm>
            <a:off x="3124200" y="6356369"/>
            <a:ext cx="2895600" cy="365123"/>
          </a:xfrm>
          <a:prstGeom prst="rect">
            <a:avLst/>
          </a:prstGeom>
        </p:spPr>
        <p:txBody>
          <a:bodyPr vert="horz" lIns="93957" tIns="46979" rIns="93957" bIns="4697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9"/>
            <a:ext cx="2133600" cy="365123"/>
          </a:xfrm>
          <a:prstGeom prst="rect">
            <a:avLst/>
          </a:prstGeom>
        </p:spPr>
        <p:txBody>
          <a:bodyPr vert="horz" lIns="93957" tIns="46979" rIns="93957" bIns="46979"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39575" rtl="0" eaLnBrk="1" latinLnBrk="0" hangingPunct="1">
        <a:spcBef>
          <a:spcPct val="0"/>
        </a:spcBef>
        <a:buNone/>
        <a:defRPr sz="4500" kern="1200">
          <a:solidFill>
            <a:schemeClr val="tx1"/>
          </a:solidFill>
          <a:latin typeface="+mj-lt"/>
          <a:ea typeface="+mj-ea"/>
          <a:cs typeface="+mj-cs"/>
        </a:defRPr>
      </a:lvl1pPr>
    </p:titleStyle>
    <p:bodyStyle>
      <a:lvl1pPr marL="352341" indent="-352341" algn="l" defTabSz="939575"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3404" indent="-293618" algn="l" defTabSz="939575"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74468" indent="-234893" algn="l" defTabSz="939575"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44259"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11404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3"/>
            <a:ext cx="8229600" cy="1143000"/>
          </a:xfrm>
          <a:prstGeom prst="rect">
            <a:avLst/>
          </a:prstGeom>
        </p:spPr>
        <p:txBody>
          <a:bodyPr vert="horz" lIns="93957" tIns="46979" rIns="93957" bIns="46979" rtlCol="0" anchor="ctr">
            <a:normAutofit/>
          </a:bodyPr>
          <a:lstStyle/>
          <a:p>
            <a:r>
              <a:rPr lang="en-US"/>
              <a:t>Click to edit Master title style</a:t>
            </a:r>
          </a:p>
        </p:txBody>
      </p:sp>
      <p:sp>
        <p:nvSpPr>
          <p:cNvPr id="3" name="Text Placeholder 2"/>
          <p:cNvSpPr>
            <a:spLocks noGrp="1"/>
          </p:cNvSpPr>
          <p:nvPr>
            <p:ph type="body" idx="1"/>
          </p:nvPr>
        </p:nvSpPr>
        <p:spPr>
          <a:xfrm>
            <a:off x="457200" y="1600208"/>
            <a:ext cx="8229600" cy="4525965"/>
          </a:xfrm>
          <a:prstGeom prst="rect">
            <a:avLst/>
          </a:prstGeom>
        </p:spPr>
        <p:txBody>
          <a:bodyPr vert="horz" lIns="93957" tIns="46979" rIns="93957" bIns="469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9"/>
            <a:ext cx="2133600" cy="365123"/>
          </a:xfrm>
          <a:prstGeom prst="rect">
            <a:avLst/>
          </a:prstGeom>
        </p:spPr>
        <p:txBody>
          <a:bodyPr vert="horz" lIns="93957" tIns="46979" rIns="93957" bIns="46979" rtlCol="0" anchor="ctr"/>
          <a:lstStyle>
            <a:lvl1pPr algn="l">
              <a:defRPr sz="1200">
                <a:solidFill>
                  <a:schemeClr val="tx1">
                    <a:tint val="75000"/>
                  </a:schemeClr>
                </a:solidFill>
              </a:defRPr>
            </a:lvl1pPr>
          </a:lstStyle>
          <a:p>
            <a:fld id="{855CAB95-0F92-481F-991F-5FED69873597}" type="datetime1">
              <a:rPr lang="en-US" smtClean="0"/>
              <a:t>4/29/2022</a:t>
            </a:fld>
            <a:endParaRPr lang="en-US"/>
          </a:p>
        </p:txBody>
      </p:sp>
      <p:sp>
        <p:nvSpPr>
          <p:cNvPr id="5" name="Footer Placeholder 4"/>
          <p:cNvSpPr>
            <a:spLocks noGrp="1"/>
          </p:cNvSpPr>
          <p:nvPr>
            <p:ph type="ftr" sz="quarter" idx="3"/>
          </p:nvPr>
        </p:nvSpPr>
        <p:spPr>
          <a:xfrm>
            <a:off x="3124200" y="6356369"/>
            <a:ext cx="2895600" cy="365123"/>
          </a:xfrm>
          <a:prstGeom prst="rect">
            <a:avLst/>
          </a:prstGeom>
        </p:spPr>
        <p:txBody>
          <a:bodyPr vert="horz" lIns="93957" tIns="46979" rIns="93957" bIns="4697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9"/>
            <a:ext cx="2133600" cy="365123"/>
          </a:xfrm>
          <a:prstGeom prst="rect">
            <a:avLst/>
          </a:prstGeom>
        </p:spPr>
        <p:txBody>
          <a:bodyPr vert="horz" lIns="93957" tIns="46979" rIns="93957" bIns="46979"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87036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39575" rtl="0" eaLnBrk="1" latinLnBrk="0" hangingPunct="1">
        <a:spcBef>
          <a:spcPct val="0"/>
        </a:spcBef>
        <a:buNone/>
        <a:defRPr sz="4500" kern="1200">
          <a:solidFill>
            <a:schemeClr val="tx1"/>
          </a:solidFill>
          <a:latin typeface="+mj-lt"/>
          <a:ea typeface="+mj-ea"/>
          <a:cs typeface="+mj-cs"/>
        </a:defRPr>
      </a:lvl1pPr>
    </p:titleStyle>
    <p:bodyStyle>
      <a:lvl1pPr marL="352341" indent="-352341" algn="l" defTabSz="939575"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3404" indent="-293618" algn="l" defTabSz="939575"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74468" indent="-234893" algn="l" defTabSz="939575"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44259"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11404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
            <a:ext cx="3777632" cy="41661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
        <p:nvSpPr>
          <p:cNvPr id="12" name="Title 1">
            <a:extLst>
              <a:ext uri="{FF2B5EF4-FFF2-40B4-BE49-F238E27FC236}">
                <a16:creationId xmlns:a16="http://schemas.microsoft.com/office/drawing/2014/main" id="{B0188477-422A-47A9-93FE-A935682BD1C7}"/>
              </a:ext>
            </a:extLst>
          </p:cNvPr>
          <p:cNvSpPr>
            <a:spLocks noGrp="1"/>
          </p:cNvSpPr>
          <p:nvPr>
            <p:ph type="ctrTitle"/>
          </p:nvPr>
        </p:nvSpPr>
        <p:spPr>
          <a:xfrm>
            <a:off x="762000" y="2946500"/>
            <a:ext cx="7772400" cy="1384001"/>
          </a:xfrm>
        </p:spPr>
        <p:txBody>
          <a:bodyPr>
            <a:noAutofit/>
          </a:bodyPr>
          <a:lstStyle/>
          <a:p>
            <a:r>
              <a:rPr kumimoji="0" lang="lv-LV" sz="3200" b="1" i="0" u="none" strike="noStrike" kern="1200" cap="none" spc="0" normalizeH="0" baseline="0" noProof="0" dirty="0">
                <a:ln>
                  <a:noFill/>
                </a:ln>
                <a:solidFill>
                  <a:srgbClr val="C00000"/>
                </a:solidFill>
                <a:effectLst/>
                <a:uLnTx/>
                <a:uFillTx/>
                <a:latin typeface="Calibri"/>
                <a:ea typeface="+mj-ea"/>
                <a:cs typeface="+mj-cs"/>
              </a:rPr>
              <a:t>Aktuālā informācija par ESF finansējuma veselības veicināšanai nākamā perioda uzsākšanu, </a:t>
            </a:r>
            <a:r>
              <a:rPr kumimoji="0" lang="lv-LV" sz="3200" b="1" i="0" u="none" strike="noStrike" kern="1200" cap="none" spc="0" normalizeH="0" baseline="0" noProof="0" dirty="0" err="1">
                <a:ln>
                  <a:noFill/>
                </a:ln>
                <a:solidFill>
                  <a:srgbClr val="C00000"/>
                </a:solidFill>
                <a:effectLst/>
                <a:uLnTx/>
                <a:uFillTx/>
                <a:latin typeface="Calibri"/>
                <a:ea typeface="+mj-ea"/>
                <a:cs typeface="+mj-cs"/>
              </a:rPr>
              <a:t>starpperiodu</a:t>
            </a:r>
            <a:r>
              <a:rPr kumimoji="0" lang="lv-LV" sz="3200" b="1" i="0" u="none" strike="noStrike" kern="1200" cap="none" spc="0" normalizeH="0" baseline="0" noProof="0" dirty="0">
                <a:ln>
                  <a:noFill/>
                </a:ln>
                <a:solidFill>
                  <a:srgbClr val="C00000"/>
                </a:solidFill>
                <a:effectLst/>
                <a:uLnTx/>
                <a:uFillTx/>
                <a:latin typeface="Calibri"/>
                <a:ea typeface="+mj-ea"/>
                <a:cs typeface="+mj-cs"/>
              </a:rPr>
              <a:t>, nepārtrauktību </a:t>
            </a:r>
            <a:endParaRPr lang="lv-LV" sz="3200" b="1" dirty="0">
              <a:solidFill>
                <a:schemeClr val="accent6">
                  <a:lumMod val="50000"/>
                </a:schemeClr>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13" name="Subtitle 2">
            <a:extLst>
              <a:ext uri="{FF2B5EF4-FFF2-40B4-BE49-F238E27FC236}">
                <a16:creationId xmlns:a16="http://schemas.microsoft.com/office/drawing/2014/main" id="{268155F4-DEBB-4E54-B849-FE8475F63D12}"/>
              </a:ext>
            </a:extLst>
          </p:cNvPr>
          <p:cNvSpPr txBox="1">
            <a:spLocks/>
          </p:cNvSpPr>
          <p:nvPr/>
        </p:nvSpPr>
        <p:spPr>
          <a:xfrm>
            <a:off x="1355416" y="5848269"/>
            <a:ext cx="6400800" cy="609600"/>
          </a:xfrm>
          <a:prstGeom prst="rect">
            <a:avLst/>
          </a:prstGeom>
        </p:spPr>
        <p:txBody>
          <a:bodyPr vert="horz" lIns="93957" tIns="46979" rIns="93957" bIns="46979"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v-LV" sz="1400" b="0" i="0" u="none" strike="noStrike" kern="1200" cap="none" spc="0" normalizeH="0" baseline="0" noProof="0" dirty="0">
                <a:ln>
                  <a:noFill/>
                </a:ln>
                <a:solidFill>
                  <a:prstClr val="black"/>
                </a:solidFill>
                <a:effectLst/>
                <a:uLnTx/>
                <a:uFillTx/>
                <a:latin typeface="Times New Roman" panose="02020603050405020304" pitchFamily="18" charset="0"/>
                <a:ea typeface="Segoe UI Black" panose="020B0A02040204020203" pitchFamily="34" charset="0"/>
                <a:cs typeface="Times New Roman" panose="02020603050405020304" pitchFamily="18" charset="0"/>
              </a:rPr>
              <a:t>2022. gada 29. aprīlī</a:t>
            </a:r>
          </a:p>
        </p:txBody>
      </p:sp>
      <p:sp>
        <p:nvSpPr>
          <p:cNvPr id="8" name="Subtitle 2">
            <a:extLst>
              <a:ext uri="{FF2B5EF4-FFF2-40B4-BE49-F238E27FC236}">
                <a16:creationId xmlns:a16="http://schemas.microsoft.com/office/drawing/2014/main" id="{EF87CB91-0A9F-4663-875D-22A3AEDC7796}"/>
              </a:ext>
            </a:extLst>
          </p:cNvPr>
          <p:cNvSpPr>
            <a:spLocks noGrp="1"/>
          </p:cNvSpPr>
          <p:nvPr>
            <p:ph type="subTitle" idx="1"/>
          </p:nvPr>
        </p:nvSpPr>
        <p:spPr>
          <a:xfrm>
            <a:off x="1355416" y="4579908"/>
            <a:ext cx="6400800" cy="838200"/>
          </a:xfrm>
        </p:spPr>
        <p:txBody>
          <a:bodyPr>
            <a:noAutofit/>
          </a:bodyPr>
          <a:lstStyle/>
          <a:p>
            <a:r>
              <a:rPr lang="lv-LV" sz="1400" dirty="0">
                <a:solidFill>
                  <a:schemeClr val="tx1"/>
                </a:solidFill>
                <a:latin typeface="Times New Roman" panose="02020603050405020304" pitchFamily="18" charset="0"/>
                <a:cs typeface="Times New Roman" panose="02020603050405020304" pitchFamily="18" charset="0"/>
              </a:rPr>
              <a:t>Agnese Tomsone</a:t>
            </a:r>
          </a:p>
          <a:p>
            <a:pPr marL="0" marR="0" lvl="0" indent="0" defTabSz="939575" rtl="0" eaLnBrk="1" fontAlgn="auto" latinLnBrk="0" hangingPunct="1">
              <a:lnSpc>
                <a:spcPct val="100000"/>
              </a:lnSpc>
              <a:spcBef>
                <a:spcPct val="20000"/>
              </a:spcBef>
              <a:spcAft>
                <a:spcPts val="0"/>
              </a:spcAft>
              <a:buClrTx/>
              <a:buSzTx/>
              <a:buFont typeface="Arial" pitchFamily="34" charset="0"/>
              <a:buNone/>
              <a:tabLst/>
              <a:defRPr/>
            </a:pPr>
            <a:r>
              <a:rPr kumimoji="0" lang="lv-LV"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Investīciju un Eiropas Savienības fondu uzraudzības departamenta direktore</a:t>
            </a:r>
          </a:p>
          <a:p>
            <a:pPr marL="0" marR="0" lvl="0" indent="0" algn="ctr" defTabSz="939575" rtl="0" eaLnBrk="1" fontAlgn="auto" latinLnBrk="0" hangingPunct="1">
              <a:lnSpc>
                <a:spcPct val="100000"/>
              </a:lnSpc>
              <a:spcBef>
                <a:spcPct val="20000"/>
              </a:spcBef>
              <a:spcAft>
                <a:spcPts val="0"/>
              </a:spcAft>
              <a:buClrTx/>
              <a:buSzTx/>
              <a:buFont typeface="Arial" pitchFamily="34" charset="0"/>
              <a:buNone/>
              <a:tabLst/>
              <a:defRPr/>
            </a:pPr>
            <a:r>
              <a:rPr kumimoji="0" lang="lv-LV"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agnese.tomsone@vm.gov.lv; +371 67876181</a:t>
            </a:r>
          </a:p>
          <a:p>
            <a:pPr marL="0" marR="0" lvl="0" indent="0" defTabSz="939575" rtl="0" eaLnBrk="1" fontAlgn="auto" latinLnBrk="0" hangingPunct="1">
              <a:lnSpc>
                <a:spcPct val="100000"/>
              </a:lnSpc>
              <a:spcBef>
                <a:spcPct val="20000"/>
              </a:spcBef>
              <a:spcAft>
                <a:spcPts val="0"/>
              </a:spcAft>
              <a:buClrTx/>
              <a:buSzTx/>
              <a:buFont typeface="Arial" pitchFamily="34" charset="0"/>
              <a:buNone/>
              <a:tabLst/>
              <a:defRPr/>
            </a:pPr>
            <a:endParaRPr kumimoji="0" lang="lv-LV"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0941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1600200" y="525282"/>
            <a:ext cx="7120812" cy="954911"/>
          </a:xfrm>
        </p:spPr>
        <p:txBody>
          <a:bodyPr anchor="b">
            <a:noAutofit/>
          </a:bodyPr>
          <a:lstStyle/>
          <a:p>
            <a:pPr marL="0" marR="0" lvl="0" indent="0" defTabSz="457200" rtl="0" eaLnBrk="1" fontAlgn="auto" latinLnBrk="0" hangingPunct="1">
              <a:lnSpc>
                <a:spcPct val="100000"/>
              </a:lnSpc>
              <a:spcBef>
                <a:spcPts val="0"/>
              </a:spcBef>
              <a:spcAft>
                <a:spcPts val="0"/>
              </a:spcAft>
              <a:tabLst/>
              <a:defRPr/>
            </a:pPr>
            <a:r>
              <a:rPr kumimoji="0" lang="lv-LV" sz="1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t>SAM 9.2.4. </a:t>
            </a:r>
            <a:br>
              <a:rPr kumimoji="0" lang="lv-LV" sz="1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br>
            <a:r>
              <a:rPr kumimoji="0" lang="lv-LV" sz="1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t>«Uzlabot pieejamību veselības veicināšanas un slimību profilakses pakalpojumiem, jo īpaši nabadzības un sociālās atstumtības riskam pakļautajiem iedzīvotājiem»</a:t>
            </a:r>
            <a:endParaRPr lang="en-US" sz="1800" b="1" dirty="0">
              <a:solidFill>
                <a:srgbClr val="C0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73FE68E4-1F88-4D0C-919C-295E63D2CF47}"/>
              </a:ext>
            </a:extLst>
          </p:cNvPr>
          <p:cNvSpPr txBox="1"/>
          <p:nvPr/>
        </p:nvSpPr>
        <p:spPr>
          <a:xfrm>
            <a:off x="381000" y="2154910"/>
            <a:ext cx="4038600" cy="4279120"/>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a:ln>
                  <a:noFill/>
                </a:ln>
                <a:solidFill>
                  <a:srgbClr val="C00000"/>
                </a:solidFill>
                <a:effectLst/>
                <a:uLnTx/>
                <a:uFillTx/>
                <a:ea typeface="Verdana" panose="020B0604030504040204" pitchFamily="34" charset="0"/>
                <a:cs typeface="Arial" panose="020B0604020202020204" pitchFamily="34" charset="0"/>
              </a:rPr>
              <a:t>9.2.4.1. pasākums "Kompleksi veselības veicināšanas un slimību profilakses pasākumi"</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Projekta īstenošanas laiks:</a:t>
            </a:r>
            <a:r>
              <a:rPr kumimoji="0" lang="lv-LV" sz="1600" b="1" i="0" u="none" strike="noStrike" kern="1200" cap="none" spc="0" normalizeH="0" baseline="0" noProof="0" dirty="0">
                <a:ln>
                  <a:noFill/>
                </a:ln>
                <a:solidFill>
                  <a:srgbClr val="70AD47">
                    <a:lumMod val="75000"/>
                  </a:srgbClr>
                </a:solidFill>
                <a:effectLst/>
                <a:uLnTx/>
                <a:uFillTx/>
                <a:ea typeface="Verdana" panose="020B0604030504040204" pitchFamily="34" charset="0"/>
                <a:cs typeface="Arial" panose="020B0604020202020204" pitchFamily="34" charset="0"/>
              </a:rPr>
              <a:t> </a:t>
            </a:r>
            <a:r>
              <a:rPr kumimoji="0" lang="lv-LV" sz="1600" b="0" i="0" u="none" strike="noStrike" kern="1200" cap="none" spc="0" normalizeH="0" baseline="0" noProof="0" dirty="0">
                <a:ln>
                  <a:noFill/>
                </a:ln>
                <a:solidFill>
                  <a:srgbClr val="70AD47">
                    <a:lumMod val="75000"/>
                  </a:srgbClr>
                </a:solidFill>
                <a:effectLst/>
                <a:uLnTx/>
                <a:uFillTx/>
                <a:ea typeface="Verdana" panose="020B0604030504040204" pitchFamily="34" charset="0"/>
                <a:cs typeface="Arial" panose="020B0604020202020204" pitchFamily="34" charset="0"/>
              </a:rPr>
              <a:t> </a:t>
            </a:r>
            <a:r>
              <a:rPr kumimoji="0" lang="lv-LV" sz="16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01.11.2016.- 31.12.2023.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Finansējuma saņēmējs</a:t>
            </a:r>
            <a:r>
              <a:rPr kumimoji="0" lang="lv-LV" sz="1600" b="0"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 </a:t>
            </a:r>
            <a:r>
              <a:rPr kumimoji="0" lang="lv-LV" sz="16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Veselības ministrija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Sadarbības partneri: </a:t>
            </a:r>
            <a:r>
              <a:rPr kumimoji="0" lang="lv-LV" sz="16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VI, SPKC, ZVA, PSMVM, BKUS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Kopējais finansējums: </a:t>
            </a:r>
            <a:r>
              <a:rPr kumimoji="0" lang="lv-LV" sz="16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12 089 033 EUR (saskaņā ar MK 310 08.04.2022.grozījumiem)</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Galvenās aktivitātes: </a:t>
            </a:r>
            <a:r>
              <a:rPr kumimoji="0" lang="lv-LV" sz="16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veselības veicināšanas programmas, slimību profilakses pasākumi, sabiedrības informēšanas kampaņas, sabiedrības veselības pētījumi, 9.2.4.2. pasākumu uzraudzība un metodiskā vadība.</a:t>
            </a:r>
          </a:p>
        </p:txBody>
      </p:sp>
      <p:sp>
        <p:nvSpPr>
          <p:cNvPr id="10" name="TextBox 9">
            <a:extLst>
              <a:ext uri="{FF2B5EF4-FFF2-40B4-BE49-F238E27FC236}">
                <a16:creationId xmlns:a16="http://schemas.microsoft.com/office/drawing/2014/main" id="{C6491D12-CE04-4022-9CB1-6C9063CD6786}"/>
              </a:ext>
            </a:extLst>
          </p:cNvPr>
          <p:cNvSpPr txBox="1"/>
          <p:nvPr/>
        </p:nvSpPr>
        <p:spPr>
          <a:xfrm>
            <a:off x="4876800" y="2154910"/>
            <a:ext cx="4114800" cy="282128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a:ln>
                  <a:noFill/>
                </a:ln>
                <a:solidFill>
                  <a:srgbClr val="C00000"/>
                </a:solidFill>
                <a:effectLst/>
                <a:uLnTx/>
                <a:uFillTx/>
                <a:ea typeface="Verdana" panose="020B0604030504040204" pitchFamily="34" charset="0"/>
                <a:cs typeface="Arial" panose="020B0604020202020204" pitchFamily="34" charset="0"/>
              </a:rPr>
              <a:t>9.2.4.2. "Pasākumi vietējās sabiedrības veselības veicināšanai un slimību profilaksei"</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Projektu īstenošanas laiks: </a:t>
            </a:r>
            <a:r>
              <a:rPr kumimoji="0" lang="lv-LV" sz="16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2017.-2019.; 2020.-2023.</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Finansējuma saņēmējs</a:t>
            </a:r>
            <a:r>
              <a:rPr kumimoji="0" lang="lv-LV" sz="1600" b="0"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 </a:t>
            </a:r>
            <a:r>
              <a:rPr kumimoji="0" lang="lv-LV" sz="16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NVPT pašvaldības, SPKC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Apstiprināto projektu skaits (CFLA): </a:t>
            </a:r>
            <a:r>
              <a:rPr kumimoji="0" lang="lv-LV" sz="16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96 (t.sk. SPKC projekts 24 pašvaldībās)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6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Kopējais finansējums: </a:t>
            </a:r>
            <a:r>
              <a:rPr kumimoji="0" lang="lv-LV" sz="16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31 519 263 EUR </a:t>
            </a:r>
          </a:p>
        </p:txBody>
      </p:sp>
      <p:sp>
        <p:nvSpPr>
          <p:cNvPr id="11" name="Down Arrow 6">
            <a:extLst>
              <a:ext uri="{FF2B5EF4-FFF2-40B4-BE49-F238E27FC236}">
                <a16:creationId xmlns:a16="http://schemas.microsoft.com/office/drawing/2014/main" id="{4BE851D8-8101-42D3-996C-4B4010C122AF}"/>
              </a:ext>
            </a:extLst>
          </p:cNvPr>
          <p:cNvSpPr/>
          <p:nvPr/>
        </p:nvSpPr>
        <p:spPr>
          <a:xfrm>
            <a:off x="2819400" y="1652141"/>
            <a:ext cx="152400" cy="372070"/>
          </a:xfrm>
          <a:prstGeom prst="downArrow">
            <a:avLst/>
          </a:prstGeom>
          <a:solidFill>
            <a:srgbClr val="70AD47">
              <a:lumMod val="60000"/>
              <a:lumOff val="40000"/>
            </a:srgbClr>
          </a:solidFill>
          <a:ln w="12700" cap="flat" cmpd="sng" algn="ctr">
            <a:solidFill>
              <a:srgbClr val="ED7D31">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Down Arrow 6">
            <a:extLst>
              <a:ext uri="{FF2B5EF4-FFF2-40B4-BE49-F238E27FC236}">
                <a16:creationId xmlns:a16="http://schemas.microsoft.com/office/drawing/2014/main" id="{8E36EAE8-929E-4956-8E6D-89016BEE7741}"/>
              </a:ext>
            </a:extLst>
          </p:cNvPr>
          <p:cNvSpPr/>
          <p:nvPr/>
        </p:nvSpPr>
        <p:spPr>
          <a:xfrm>
            <a:off x="6667500" y="1667322"/>
            <a:ext cx="152400" cy="372070"/>
          </a:xfrm>
          <a:prstGeom prst="downArrow">
            <a:avLst/>
          </a:prstGeom>
          <a:solidFill>
            <a:srgbClr val="70AD47">
              <a:lumMod val="60000"/>
              <a:lumOff val="40000"/>
            </a:srgbClr>
          </a:solidFill>
          <a:ln w="12700" cap="flat" cmpd="sng" algn="ctr">
            <a:solidFill>
              <a:srgbClr val="ED7D31">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28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p:cNvSpPr>
            <a:spLocks noGrp="1"/>
          </p:cNvSpPr>
          <p:nvPr>
            <p:ph type="ctrTitle"/>
          </p:nvPr>
        </p:nvSpPr>
        <p:spPr>
          <a:xfrm>
            <a:off x="2286000" y="432556"/>
            <a:ext cx="6324600" cy="954911"/>
          </a:xfrm>
        </p:spPr>
        <p:txBody>
          <a:bodyPr anchor="b">
            <a:noAutofit/>
          </a:bodyPr>
          <a:lstStyle/>
          <a:p>
            <a:r>
              <a:rPr kumimoji="0" lang="lv-LV" sz="2400" b="1" i="0" u="none" strike="noStrike" kern="1200" cap="none" spc="0" normalizeH="0" baseline="0" noProof="0" dirty="0">
                <a:ln>
                  <a:noFill/>
                </a:ln>
                <a:solidFill>
                  <a:srgbClr val="C00000"/>
                </a:solidFill>
                <a:effectLst/>
                <a:uLnTx/>
                <a:uFillTx/>
                <a:latin typeface="Calibri" panose="020F0502020204030204" pitchFamily="34" charset="0"/>
                <a:ea typeface="Verdana" panose="020B0604030504040204" pitchFamily="34" charset="0"/>
              </a:rPr>
              <a:t>9.2.4.1. pasākums "Kompleksi veselības veicināšanas un slimību profilakses pasākumi"</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pic>
        <p:nvPicPr>
          <p:cNvPr id="5" name="Picture 4" descr="A drawing of a face&#10;&#10;Description automatically generated">
            <a:extLst>
              <a:ext uri="{FF2B5EF4-FFF2-40B4-BE49-F238E27FC236}">
                <a16:creationId xmlns:a16="http://schemas.microsoft.com/office/drawing/2014/main" id="{0ADA5617-CB1A-4F5A-B820-0AFEC93D2A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682" y="1746419"/>
            <a:ext cx="1259397" cy="1775344"/>
          </a:xfrm>
          <a:prstGeom prst="rect">
            <a:avLst/>
          </a:prstGeom>
        </p:spPr>
      </p:pic>
      <p:pic>
        <p:nvPicPr>
          <p:cNvPr id="7" name="Content Placeholder 5" descr="Graphical user interface, website&#10;&#10;Description automatically generated">
            <a:extLst>
              <a:ext uri="{FF2B5EF4-FFF2-40B4-BE49-F238E27FC236}">
                <a16:creationId xmlns:a16="http://schemas.microsoft.com/office/drawing/2014/main" id="{4AEF9EDF-4844-463A-9A8E-8D4D8953F4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1905000"/>
            <a:ext cx="3859417" cy="2299581"/>
          </a:xfrm>
          <a:prstGeom prst="rect">
            <a:avLst/>
          </a:prstGeom>
        </p:spPr>
      </p:pic>
      <p:pic>
        <p:nvPicPr>
          <p:cNvPr id="9" name="Picture 8">
            <a:extLst>
              <a:ext uri="{FF2B5EF4-FFF2-40B4-BE49-F238E27FC236}">
                <a16:creationId xmlns:a16="http://schemas.microsoft.com/office/drawing/2014/main" id="{257D3C13-3BE5-4ADB-ADBA-73535A70A5DF}"/>
              </a:ext>
            </a:extLst>
          </p:cNvPr>
          <p:cNvPicPr>
            <a:picLocks noChangeAspect="1"/>
          </p:cNvPicPr>
          <p:nvPr/>
        </p:nvPicPr>
        <p:blipFill>
          <a:blip r:embed="rId6"/>
          <a:stretch>
            <a:fillRect/>
          </a:stretch>
        </p:blipFill>
        <p:spPr>
          <a:xfrm>
            <a:off x="6562693" y="2286000"/>
            <a:ext cx="2372009" cy="3661988"/>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2CA5B0F9-4BB4-4670-A2CE-88DB008F3B95}"/>
              </a:ext>
            </a:extLst>
          </p:cNvPr>
          <p:cNvPicPr>
            <a:picLocks noChangeAspect="1"/>
          </p:cNvPicPr>
          <p:nvPr/>
        </p:nvPicPr>
        <p:blipFill>
          <a:blip r:embed="rId7"/>
          <a:stretch>
            <a:fillRect/>
          </a:stretch>
        </p:blipFill>
        <p:spPr>
          <a:xfrm>
            <a:off x="1557821" y="4453319"/>
            <a:ext cx="4246076" cy="2019692"/>
          </a:xfrm>
          <a:prstGeom prst="rect">
            <a:avLst/>
          </a:prstGeom>
        </p:spPr>
      </p:pic>
    </p:spTree>
    <p:extLst>
      <p:ext uri="{BB962C8B-B14F-4D97-AF65-F5344CB8AC3E}">
        <p14:creationId xmlns:p14="http://schemas.microsoft.com/office/powerpoint/2010/main" val="411483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1907502" y="296784"/>
            <a:ext cx="6968412" cy="954911"/>
          </a:xfrm>
        </p:spPr>
        <p:txBody>
          <a:bodyPr anchor="b">
            <a:noAutofit/>
          </a:bodyPr>
          <a:lstStyle/>
          <a:p>
            <a:pPr marL="0" marR="0" lvl="0" indent="0" defTabSz="457200" rtl="0" eaLnBrk="1" fontAlgn="auto" latinLnBrk="0" hangingPunct="1">
              <a:lnSpc>
                <a:spcPct val="100000"/>
              </a:lnSpc>
              <a:spcBef>
                <a:spcPts val="0"/>
              </a:spcBef>
              <a:spcAft>
                <a:spcPts val="0"/>
              </a:spcAft>
              <a:tabLst/>
              <a:defRPr/>
            </a:pPr>
            <a:r>
              <a:rPr kumimoji="0" lang="lv-LV" sz="1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t>9.2.4.2. «Pasākumi vietējās sabiedrības veselības veicināšanai un slimību profilaksei» uzraudzība</a:t>
            </a:r>
          </a:p>
        </p:txBody>
      </p:sp>
      <p:sp>
        <p:nvSpPr>
          <p:cNvPr id="9" name="TextBox 8">
            <a:extLst>
              <a:ext uri="{FF2B5EF4-FFF2-40B4-BE49-F238E27FC236}">
                <a16:creationId xmlns:a16="http://schemas.microsoft.com/office/drawing/2014/main" id="{342AD159-4BDE-4CA2-9006-AA8E74D65021}"/>
              </a:ext>
            </a:extLst>
          </p:cNvPr>
          <p:cNvSpPr txBox="1"/>
          <p:nvPr/>
        </p:nvSpPr>
        <p:spPr>
          <a:xfrm>
            <a:off x="660048" y="1676400"/>
            <a:ext cx="8187612" cy="3835922"/>
          </a:xfrm>
          <a:prstGeom prst="rect">
            <a:avLst/>
          </a:prstGeom>
          <a:noFill/>
        </p:spPr>
        <p:txBody>
          <a:bodyPr wrap="square">
            <a:spAutoFit/>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effectLst/>
                <a:uLnTx/>
                <a:uFillTx/>
                <a:ea typeface="Verdana" panose="020B0604030504040204" pitchFamily="34" charset="0"/>
                <a:cs typeface="Arial" panose="020B0604020202020204" pitchFamily="34" charset="0"/>
              </a:rPr>
              <a:t>Kopš 2017. gada ikgadēja Veselības veicināšanas un slimību profilakses plāna izveide un aktualizācija;</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effectLst/>
                <a:uLnTx/>
                <a:uFillTx/>
                <a:ea typeface="Verdana" panose="020B0604030504040204" pitchFamily="34" charset="0"/>
                <a:cs typeface="Arial" panose="020B0604020202020204" pitchFamily="34" charset="0"/>
              </a:rPr>
              <a:t>Pašvaldībās īstenoto aktivitāšu uzraudzība (kopš 2017. gada </a:t>
            </a:r>
            <a:r>
              <a:rPr kumimoji="0" lang="lv-LV" sz="1600" b="1" i="0" u="none" strike="noStrike" kern="1200" cap="none" spc="0" normalizeH="0" baseline="0" noProof="0" dirty="0">
                <a:ln>
                  <a:noFill/>
                </a:ln>
                <a:effectLst/>
                <a:uLnTx/>
                <a:uFillTx/>
                <a:ea typeface="Verdana" panose="020B0604030504040204" pitchFamily="34" charset="0"/>
                <a:cs typeface="Arial" panose="020B0604020202020204" pitchFamily="34" charset="0"/>
              </a:rPr>
              <a:t>268</a:t>
            </a:r>
            <a:r>
              <a:rPr kumimoji="0" lang="lv-LV" sz="1600" b="0" i="0" u="none" strike="noStrike" kern="1200" cap="none" spc="0" normalizeH="0" baseline="0" noProof="0" dirty="0">
                <a:ln>
                  <a:noFill/>
                </a:ln>
                <a:effectLst/>
                <a:uLnTx/>
                <a:uFillTx/>
                <a:ea typeface="Verdana" panose="020B0604030504040204" pitchFamily="34" charset="0"/>
                <a:cs typeface="Arial" panose="020B0604020202020204" pitchFamily="34" charset="0"/>
              </a:rPr>
              <a:t> klātienes un </a:t>
            </a:r>
            <a:r>
              <a:rPr kumimoji="0" lang="lv-LV" sz="1600" b="0" i="1" u="none" strike="noStrike" kern="1200" cap="none" spc="0" normalizeH="0" baseline="0" noProof="0" dirty="0" err="1">
                <a:ln>
                  <a:noFill/>
                </a:ln>
                <a:effectLst/>
                <a:uLnTx/>
                <a:uFillTx/>
                <a:ea typeface="Verdana" panose="020B0604030504040204" pitchFamily="34" charset="0"/>
                <a:cs typeface="Arial" panose="020B0604020202020204" pitchFamily="34" charset="0"/>
              </a:rPr>
              <a:t>online</a:t>
            </a:r>
            <a:r>
              <a:rPr kumimoji="0" lang="lv-LV" sz="1600" b="0" i="1" u="none" strike="noStrike" kern="1200" cap="none" spc="0" normalizeH="0" baseline="0" noProof="0" dirty="0">
                <a:ln>
                  <a:noFill/>
                </a:ln>
                <a:effectLst/>
                <a:uLnTx/>
                <a:uFillTx/>
                <a:ea typeface="Verdana" panose="020B0604030504040204" pitchFamily="34" charset="0"/>
                <a:cs typeface="Arial" panose="020B0604020202020204" pitchFamily="34" charset="0"/>
              </a:rPr>
              <a:t> izlases veida pārbaudes</a:t>
            </a:r>
            <a:r>
              <a:rPr kumimoji="0" lang="lv-LV" sz="1600" b="0" i="0" u="none" strike="noStrike" kern="1200" cap="none" spc="0" normalizeH="0" baseline="0" noProof="0" dirty="0">
                <a:ln>
                  <a:noFill/>
                </a:ln>
                <a:effectLst/>
                <a:uLnTx/>
                <a:uFillTx/>
                <a:ea typeface="Verdana" panose="020B0604030504040204" pitchFamily="34" charset="0"/>
                <a:cs typeface="Arial" panose="020B0604020202020204" pitchFamily="34" charset="0"/>
              </a:rPr>
              <a:t>) un īstenošanas efektivitātes novērtēšana (katru gadu izvērtēti 95 pašvaldību pārskati, sniegti secinājumi un rekomendācijas);</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effectLst/>
                <a:uLnTx/>
                <a:uFillTx/>
                <a:ea typeface="Verdana" panose="020B0604030504040204" pitchFamily="34" charset="0"/>
                <a:cs typeface="Arial" panose="020B0604020202020204" pitchFamily="34" charset="0"/>
              </a:rPr>
              <a:t>Galvenie secinājumi:</a:t>
            </a:r>
          </a:p>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Ø"/>
              <a:tabLst/>
              <a:defRPr/>
            </a:pPr>
            <a:r>
              <a:rPr kumimoji="0" lang="lv-LV" sz="1600" b="0" i="1" u="none" strike="noStrike" kern="1200" cap="none" spc="0" normalizeH="0" baseline="0" noProof="0" dirty="0">
                <a:ln>
                  <a:noFill/>
                </a:ln>
                <a:effectLst/>
                <a:uLnTx/>
                <a:uFillTx/>
                <a:ea typeface="Verdana" panose="020B0604030504040204" pitchFamily="34" charset="0"/>
                <a:cs typeface="Arial" panose="020B0604020202020204" pitchFamily="34" charset="0"/>
              </a:rPr>
              <a:t>saglabājas tendence biežāk īstenot pasākumus fiziskās aktivitātes rīcības </a:t>
            </a:r>
            <a:r>
              <a:rPr kumimoji="0" lang="lv-LV" sz="1600" b="0" i="1" u="none" strike="noStrike" kern="1200" cap="none" spc="0" normalizeH="0" baseline="0" noProof="0" dirty="0" err="1">
                <a:ln>
                  <a:noFill/>
                </a:ln>
                <a:effectLst/>
                <a:uLnTx/>
                <a:uFillTx/>
                <a:ea typeface="Verdana" panose="020B0604030504040204" pitchFamily="34" charset="0"/>
                <a:cs typeface="Arial" panose="020B0604020202020204" pitchFamily="34" charset="0"/>
              </a:rPr>
              <a:t>apakšjomā</a:t>
            </a:r>
            <a:r>
              <a:rPr kumimoji="0" lang="lv-LV" sz="1600" b="0" i="1" u="none" strike="noStrike" kern="1200" cap="none" spc="0" normalizeH="0" baseline="0" noProof="0" dirty="0">
                <a:ln>
                  <a:noFill/>
                </a:ln>
                <a:effectLst/>
                <a:uLnTx/>
                <a:uFillTx/>
                <a:ea typeface="Verdana" panose="020B0604030504040204" pitchFamily="34" charset="0"/>
                <a:cs typeface="Arial" panose="020B0604020202020204" pitchFamily="34" charset="0"/>
              </a:rPr>
              <a:t>;</a:t>
            </a:r>
          </a:p>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Ø"/>
              <a:tabLst/>
              <a:defRPr/>
            </a:pPr>
            <a:r>
              <a:rPr kumimoji="0" lang="lv-LV" sz="1600" b="0" i="1" u="none" strike="noStrike" kern="1200" cap="none" spc="0" normalizeH="0" baseline="0" noProof="0" dirty="0">
                <a:ln>
                  <a:noFill/>
                </a:ln>
                <a:effectLst/>
                <a:uLnTx/>
                <a:uFillTx/>
                <a:ea typeface="Verdana" panose="020B0604030504040204" pitchFamily="34" charset="0"/>
                <a:cs typeface="Arial" panose="020B0604020202020204" pitchFamily="34" charset="0"/>
              </a:rPr>
              <a:t>būtiski pieauga tiešsaistē īstenojamo pasākumu skaits, īpaši skolēnu mērķauditorijai;</a:t>
            </a:r>
          </a:p>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Ø"/>
              <a:tabLst/>
              <a:defRPr/>
            </a:pPr>
            <a:r>
              <a:rPr kumimoji="0" lang="lv-LV" sz="1600" b="0" i="1" u="none" strike="noStrike" kern="1200" cap="none" spc="0" normalizeH="0" baseline="0" noProof="0" dirty="0">
                <a:ln>
                  <a:noFill/>
                </a:ln>
                <a:effectLst/>
                <a:uLnTx/>
                <a:uFillTx/>
                <a:ea typeface="Verdana" panose="020B0604030504040204" pitchFamily="34" charset="0"/>
                <a:cs typeface="Arial" panose="020B0604020202020204" pitchFamily="34" charset="0"/>
              </a:rPr>
              <a:t>būtiski sarucis publiski īstenotu pasākumu skaits (ģimenes dienas, sporta spēles, veselības dienas).</a:t>
            </a:r>
          </a:p>
        </p:txBody>
      </p:sp>
    </p:spTree>
    <p:extLst>
      <p:ext uri="{BB962C8B-B14F-4D97-AF65-F5344CB8AC3E}">
        <p14:creationId xmlns:p14="http://schemas.microsoft.com/office/powerpoint/2010/main" val="164239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1907502" y="296784"/>
            <a:ext cx="6968412" cy="954911"/>
          </a:xfrm>
        </p:spPr>
        <p:txBody>
          <a:bodyPr anchor="b">
            <a:noAutofit/>
          </a:bodyPr>
          <a:lstStyle/>
          <a:p>
            <a:pPr marL="0" marR="0" lvl="0" indent="0" defTabSz="457200" rtl="0" eaLnBrk="1" fontAlgn="auto" latinLnBrk="0" hangingPunct="1">
              <a:lnSpc>
                <a:spcPct val="100000"/>
              </a:lnSpc>
              <a:spcBef>
                <a:spcPts val="0"/>
              </a:spcBef>
              <a:spcAft>
                <a:spcPts val="0"/>
              </a:spcAft>
              <a:tabLst/>
              <a:defRPr/>
            </a:pPr>
            <a:r>
              <a:rPr kumimoji="0" lang="lv-LV" sz="1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j-cs"/>
              </a:rPr>
              <a:t>9.2.4.2. «Pasākumi vietējās sabiedrības veselības veicināšanai un slimību profilaksei» uzraudzība</a:t>
            </a:r>
            <a:endParaRPr kumimoji="0" lang="lv-LV" sz="18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endParaRPr>
          </a:p>
        </p:txBody>
      </p:sp>
      <p:graphicFrame>
        <p:nvGraphicFramePr>
          <p:cNvPr id="5" name="Content Placeholder 9">
            <a:extLst>
              <a:ext uri="{FF2B5EF4-FFF2-40B4-BE49-F238E27FC236}">
                <a16:creationId xmlns:a16="http://schemas.microsoft.com/office/drawing/2014/main" id="{053D1A2D-B9EE-48F3-BA28-A00EC32991D0}"/>
              </a:ext>
            </a:extLst>
          </p:cNvPr>
          <p:cNvGraphicFramePr>
            <a:graphicFrameLocks/>
          </p:cNvGraphicFramePr>
          <p:nvPr>
            <p:extLst>
              <p:ext uri="{D42A27DB-BD31-4B8C-83A1-F6EECF244321}">
                <p14:modId xmlns:p14="http://schemas.microsoft.com/office/powerpoint/2010/main" val="562371056"/>
              </p:ext>
            </p:extLst>
          </p:nvPr>
        </p:nvGraphicFramePr>
        <p:xfrm>
          <a:off x="2295053" y="1633270"/>
          <a:ext cx="6324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12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1907502" y="296784"/>
            <a:ext cx="6968412" cy="954911"/>
          </a:xfrm>
        </p:spPr>
        <p:txBody>
          <a:bodyPr anchor="b">
            <a:noAutofit/>
          </a:bodyPr>
          <a:lstStyle/>
          <a:p>
            <a:pPr marL="0" marR="0" lvl="0" indent="0" defTabSz="457200" rtl="0" eaLnBrk="1" fontAlgn="auto" latinLnBrk="0" hangingPunct="1">
              <a:lnSpc>
                <a:spcPct val="100000"/>
              </a:lnSpc>
              <a:spcBef>
                <a:spcPts val="0"/>
              </a:spcBef>
              <a:spcAft>
                <a:spcPts val="0"/>
              </a:spcAft>
              <a:tabLst/>
              <a:defRPr/>
            </a:pPr>
            <a:r>
              <a:rPr kumimoji="0" lang="lv-LV" sz="1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j-cs"/>
              </a:rPr>
              <a:t>9.2.4.2. «Pasākumi vietējās sabiedrības veselības veicināšanai un slimību profilaksei» uzraudzība</a:t>
            </a:r>
            <a:endParaRPr kumimoji="0" lang="lv-LV" sz="18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mn-cs"/>
            </a:endParaRPr>
          </a:p>
        </p:txBody>
      </p:sp>
      <p:pic>
        <p:nvPicPr>
          <p:cNvPr id="5" name="Content Placeholder 5" descr="A picture containing sky, outdoor, several&#10;&#10;Description automatically generated">
            <a:extLst>
              <a:ext uri="{FF2B5EF4-FFF2-40B4-BE49-F238E27FC236}">
                <a16:creationId xmlns:a16="http://schemas.microsoft.com/office/drawing/2014/main" id="{5A254A2B-C2D0-451C-80C5-4E8BAE57B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812" y="1742298"/>
            <a:ext cx="6322134" cy="3553862"/>
          </a:xfrm>
          <a:prstGeom prst="rect">
            <a:avLst/>
          </a:prstGeom>
        </p:spPr>
      </p:pic>
    </p:spTree>
    <p:extLst>
      <p:ext uri="{BB962C8B-B14F-4D97-AF65-F5344CB8AC3E}">
        <p14:creationId xmlns:p14="http://schemas.microsoft.com/office/powerpoint/2010/main" val="38513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
        <p:nvSpPr>
          <p:cNvPr id="4" name="Title 3"/>
          <p:cNvSpPr>
            <a:spLocks noGrp="1"/>
          </p:cNvSpPr>
          <p:nvPr>
            <p:ph type="ctrTitle"/>
          </p:nvPr>
        </p:nvSpPr>
        <p:spPr>
          <a:xfrm>
            <a:off x="1600200" y="978899"/>
            <a:ext cx="7120812" cy="954911"/>
          </a:xfrm>
        </p:spPr>
        <p:txBody>
          <a:bodyPr anchor="b">
            <a:noAutofit/>
          </a:bodyPr>
          <a:lstStyle/>
          <a:p>
            <a:pPr marL="0" marR="0" lvl="0" indent="0" defTabSz="457200" rtl="0" eaLnBrk="1" fontAlgn="auto" latinLnBrk="0" hangingPunct="1">
              <a:lnSpc>
                <a:spcPct val="100000"/>
              </a:lnSpc>
              <a:spcBef>
                <a:spcPts val="0"/>
              </a:spcBef>
              <a:spcAft>
                <a:spcPts val="0"/>
              </a:spcAft>
              <a:tabLst/>
              <a:defRPr/>
            </a:pPr>
            <a:r>
              <a:rPr kumimoji="0" lang="lv-LV" sz="1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t>ES Fondu 2021.-2027.gada plānošanas periods</a:t>
            </a:r>
            <a:br>
              <a:rPr kumimoji="0" lang="lv-LV" sz="1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br>
            <a:r>
              <a:rPr kumimoji="0" lang="lv-LV" sz="1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t>SAM 4.1.2. </a:t>
            </a:r>
            <a:br>
              <a:rPr kumimoji="0" lang="lv-LV" sz="1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br>
            <a:r>
              <a:rPr kumimoji="0" lang="lv-LV" sz="1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t>«</a:t>
            </a:r>
            <a:r>
              <a:rPr lang="lv-LV" sz="1800" b="1" dirty="0">
                <a:solidFill>
                  <a:srgbClr val="C00000"/>
                </a:solidFill>
                <a:latin typeface="Calibri" panose="020F0502020204030204"/>
                <a:cs typeface="+mn-cs"/>
              </a:rPr>
              <a:t>Uzlabot vienlīdzīgu un savlaicīgu piekļuvi kvalitatīviem, ilgtspējīgiem un izmaksu ziņā pieejamiem veselības aprūpes, veselības veicināšanas un slimību profilakses pakalpojumiem, uzlabojot veselības aprūpes sistēmu efektivitāti un </a:t>
            </a:r>
            <a:r>
              <a:rPr lang="lv-LV" sz="1800" b="1" dirty="0" err="1">
                <a:solidFill>
                  <a:srgbClr val="C00000"/>
                </a:solidFill>
                <a:latin typeface="Calibri" panose="020F0502020204030204"/>
                <a:cs typeface="+mn-cs"/>
              </a:rPr>
              <a:t>izturētspēju</a:t>
            </a:r>
            <a:r>
              <a:rPr kumimoji="0" lang="lv-LV" sz="1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t>» atbalsts 32,6 </a:t>
            </a:r>
            <a:r>
              <a:rPr kumimoji="0" lang="lv-LV" sz="1800" b="1" i="0" u="none" strike="noStrike" kern="1200" cap="none" spc="0" normalizeH="0" baseline="0" noProof="0" dirty="0" err="1">
                <a:ln>
                  <a:noFill/>
                </a:ln>
                <a:solidFill>
                  <a:srgbClr val="C00000"/>
                </a:solidFill>
                <a:effectLst/>
                <a:uLnTx/>
                <a:uFillTx/>
                <a:latin typeface="Calibri" panose="020F0502020204030204"/>
                <a:ea typeface="Calibri" panose="020F0502020204030204" pitchFamily="34" charset="0"/>
                <a:cs typeface="+mn-cs"/>
              </a:rPr>
              <a:t>milj.EUR</a:t>
            </a:r>
            <a:endParaRPr lang="en-US" sz="1800" b="1" dirty="0">
              <a:solidFill>
                <a:srgbClr val="C0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73FE68E4-1F88-4D0C-919C-295E63D2CF47}"/>
              </a:ext>
            </a:extLst>
          </p:cNvPr>
          <p:cNvSpPr txBox="1"/>
          <p:nvPr/>
        </p:nvSpPr>
        <p:spPr>
          <a:xfrm>
            <a:off x="76199" y="2018357"/>
            <a:ext cx="4444465" cy="3615349"/>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400" b="1" i="0" u="none" strike="noStrike" kern="1200" cap="none" spc="0" normalizeH="0" baseline="0" noProof="0" dirty="0">
                <a:ln>
                  <a:noFill/>
                </a:ln>
                <a:solidFill>
                  <a:srgbClr val="C00000"/>
                </a:solidFill>
                <a:effectLst/>
                <a:uLnTx/>
                <a:uFillTx/>
                <a:ea typeface="Verdana" panose="020B0604030504040204" pitchFamily="34" charset="0"/>
                <a:cs typeface="Arial" panose="020B0604020202020204" pitchFamily="34" charset="0"/>
              </a:rPr>
              <a:t>4.1.2.1. pasākums "Veselības veicināšanas un slimību profilakses pasākumu īstenošana vietējai sabiedrībai"</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4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Projektu īstenošanas laiks:</a:t>
            </a:r>
            <a:r>
              <a:rPr kumimoji="0" lang="lv-LV" sz="1400" b="1" i="0" u="none" strike="noStrike" kern="1200" cap="none" spc="0" normalizeH="0" baseline="0" noProof="0" dirty="0">
                <a:ln>
                  <a:noFill/>
                </a:ln>
                <a:solidFill>
                  <a:srgbClr val="70AD47">
                    <a:lumMod val="75000"/>
                  </a:srgbClr>
                </a:solidFill>
                <a:effectLst/>
                <a:uLnTx/>
                <a:uFillTx/>
                <a:ea typeface="Verdana" panose="020B0604030504040204" pitchFamily="34" charset="0"/>
                <a:cs typeface="Arial" panose="020B0604020202020204" pitchFamily="34" charset="0"/>
              </a:rPr>
              <a:t> </a:t>
            </a:r>
            <a:r>
              <a:rPr kumimoji="0" lang="lv-LV" sz="1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01.01.2024.- 31.12.2029.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4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Finansējuma saņēmējs</a:t>
            </a:r>
            <a:r>
              <a:rPr kumimoji="0" lang="lv-LV" sz="1400" b="0"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 </a:t>
            </a:r>
            <a:r>
              <a:rPr kumimoji="0" lang="lv-LV" sz="1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pašvaldības, SPKC, NVO</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4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Kopējais finansējums: </a:t>
            </a:r>
            <a:r>
              <a:rPr kumimoji="0" lang="lv-LV" sz="1400" b="1"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14 795 220 EUR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lv-LV" sz="1400" b="1" dirty="0">
                <a:solidFill>
                  <a:srgbClr val="002060"/>
                </a:solidFill>
                <a:ea typeface="Verdana" panose="020B0604030504040204" pitchFamily="34" charset="0"/>
                <a:cs typeface="Arial" panose="020B0604020202020204" pitchFamily="34" charset="0"/>
              </a:rPr>
              <a:t>Galvenās aktivitātes:</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pasākumi par veselīgu uzturu, fiziskajām aktivitātēm un traumatisma profilaksi</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pasākumi </a:t>
            </a:r>
            <a:r>
              <a:rPr lang="lv-LV" sz="1200" dirty="0" err="1">
                <a:solidFill>
                  <a:prstClr val="black"/>
                </a:solidFill>
                <a:ea typeface="Verdana" panose="020B0604030504040204" pitchFamily="34" charset="0"/>
                <a:cs typeface="Arial" panose="020B0604020202020204" pitchFamily="34" charset="0"/>
              </a:rPr>
              <a:t>prenatālās</a:t>
            </a:r>
            <a:r>
              <a:rPr lang="lv-LV" sz="1200" dirty="0">
                <a:solidFill>
                  <a:prstClr val="black"/>
                </a:solidFill>
                <a:ea typeface="Verdana" panose="020B0604030504040204" pitchFamily="34" charset="0"/>
                <a:cs typeface="Arial" panose="020B0604020202020204" pitchFamily="34" charset="0"/>
              </a:rPr>
              <a:t> un agrīnās bērnības vecāku prasmju programmas īstenošanai</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pasākumi atkarību mazināšanai</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pasākumi reproduktīvās veselības jomā </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veselības veicināšanas un slimību profilakses pieejas attīstība jauniešu centros pašvaldībās</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psihiskās veselības (</a:t>
            </a:r>
            <a:r>
              <a:rPr lang="lv-LV" sz="1200" dirty="0" err="1">
                <a:solidFill>
                  <a:prstClr val="black"/>
                </a:solidFill>
                <a:ea typeface="Verdana" panose="020B0604030504040204" pitchFamily="34" charset="0"/>
                <a:cs typeface="Arial" panose="020B0604020202020204" pitchFamily="34" charset="0"/>
              </a:rPr>
              <a:t>psihoemocionālās</a:t>
            </a:r>
            <a:r>
              <a:rPr lang="lv-LV" sz="1200" dirty="0">
                <a:solidFill>
                  <a:prstClr val="black"/>
                </a:solidFill>
                <a:ea typeface="Verdana" panose="020B0604030504040204" pitchFamily="34" charset="0"/>
                <a:cs typeface="Arial" panose="020B0604020202020204" pitchFamily="34" charset="0"/>
              </a:rPr>
              <a:t> veselības) veicināšanas pasākumi</a:t>
            </a:r>
          </a:p>
        </p:txBody>
      </p:sp>
      <p:sp>
        <p:nvSpPr>
          <p:cNvPr id="10" name="TextBox 9">
            <a:extLst>
              <a:ext uri="{FF2B5EF4-FFF2-40B4-BE49-F238E27FC236}">
                <a16:creationId xmlns:a16="http://schemas.microsoft.com/office/drawing/2014/main" id="{C6491D12-CE04-4022-9CB1-6C9063CD6786}"/>
              </a:ext>
            </a:extLst>
          </p:cNvPr>
          <p:cNvSpPr txBox="1"/>
          <p:nvPr/>
        </p:nvSpPr>
        <p:spPr>
          <a:xfrm>
            <a:off x="4608816" y="2018357"/>
            <a:ext cx="4391381" cy="457561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400" b="1" i="0" u="none" strike="noStrike" kern="1200" cap="none" spc="0" normalizeH="0" baseline="0" noProof="0" dirty="0">
                <a:ln>
                  <a:noFill/>
                </a:ln>
                <a:solidFill>
                  <a:srgbClr val="C00000"/>
                </a:solidFill>
                <a:effectLst/>
                <a:uLnTx/>
                <a:uFillTx/>
                <a:ea typeface="Verdana" panose="020B0604030504040204" pitchFamily="34" charset="0"/>
                <a:cs typeface="Arial" panose="020B0604020202020204" pitchFamily="34" charset="0"/>
              </a:rPr>
              <a:t>4.1.2.2. "Nacionāla mēroga veselības veicināšanas un slimību profilakses pasākumi"</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4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Projekta īstenošanas laiks: </a:t>
            </a:r>
            <a:r>
              <a:rPr kumimoji="0" lang="lv-LV" sz="1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01.01.2024.- 31.12.2029.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4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Finansējuma saņēmējs</a:t>
            </a:r>
            <a:r>
              <a:rPr kumimoji="0" lang="lv-LV" sz="1400" b="0"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 </a:t>
            </a:r>
            <a:r>
              <a:rPr kumimoji="0" lang="lv-LV" sz="1400" b="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Veselības ministrija un tās padotības iestādes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400" b="1" i="0" u="none" strike="noStrike" kern="1200" cap="none" spc="0" normalizeH="0" baseline="0" noProof="0" dirty="0">
                <a:ln>
                  <a:noFill/>
                </a:ln>
                <a:solidFill>
                  <a:srgbClr val="002060"/>
                </a:solidFill>
                <a:effectLst/>
                <a:uLnTx/>
                <a:uFillTx/>
                <a:ea typeface="Verdana" panose="020B0604030504040204" pitchFamily="34" charset="0"/>
                <a:cs typeface="Arial" panose="020B0604020202020204" pitchFamily="34" charset="0"/>
              </a:rPr>
              <a:t>Kopējais finansējums: </a:t>
            </a:r>
            <a:r>
              <a:rPr kumimoji="0" lang="lv-LV" sz="1400" b="1"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16 185 480 EUR </a:t>
            </a:r>
          </a:p>
          <a:p>
            <a:pPr marL="228600" indent="-228600" algn="just" defTabSz="914400">
              <a:lnSpc>
                <a:spcPct val="90000"/>
              </a:lnSpc>
              <a:spcBef>
                <a:spcPts val="1000"/>
              </a:spcBef>
              <a:buFont typeface="Arial" panose="020B0604020202020204" pitchFamily="34" charset="0"/>
              <a:buChar char="•"/>
              <a:defRPr/>
            </a:pPr>
            <a:r>
              <a:rPr lang="lv-LV" sz="1400" b="1" dirty="0">
                <a:solidFill>
                  <a:srgbClr val="002060"/>
                </a:solidFill>
                <a:ea typeface="Verdana" panose="020B0604030504040204" pitchFamily="34" charset="0"/>
                <a:cs typeface="Arial" panose="020B0604020202020204" pitchFamily="34" charset="0"/>
              </a:rPr>
              <a:t>Galvenās aktivitātes:</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pasākumi par vakcinācijas jautājumiem un infekcijas slimību profilaksi</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pasākumi par veselīgu uzturu, fiziskajām aktivitātēm un traumatisma profilaksi</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nacionāla līmeņa </a:t>
            </a:r>
            <a:r>
              <a:rPr lang="lv-LV" sz="1200" dirty="0" err="1">
                <a:solidFill>
                  <a:prstClr val="black"/>
                </a:solidFill>
                <a:ea typeface="Verdana" panose="020B0604030504040204" pitchFamily="34" charset="0"/>
                <a:cs typeface="Arial" panose="020B0604020202020204" pitchFamily="34" charset="0"/>
              </a:rPr>
              <a:t>prenatālo</a:t>
            </a:r>
            <a:r>
              <a:rPr lang="lv-LV" sz="1200" dirty="0">
                <a:solidFill>
                  <a:prstClr val="black"/>
                </a:solidFill>
                <a:ea typeface="Verdana" panose="020B0604030504040204" pitchFamily="34" charset="0"/>
                <a:cs typeface="Arial" panose="020B0604020202020204" pitchFamily="34" charset="0"/>
              </a:rPr>
              <a:t> un agrīnās bērnības vecāku prasmju programma</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nacionāla līmeņa veselības veicināšanas pasākumi atkarību mazināšanai</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nacionāla līmeņa veselības veicināšanas pasākumi reproduktīvās veselības jomā </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iedzīvotāju izglītošana  pirmās palīdzības sniegšanā</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psihiskās veselības (</a:t>
            </a:r>
            <a:r>
              <a:rPr lang="lv-LV" sz="1200" dirty="0" err="1">
                <a:solidFill>
                  <a:prstClr val="black"/>
                </a:solidFill>
                <a:ea typeface="Verdana" panose="020B0604030504040204" pitchFamily="34" charset="0"/>
                <a:cs typeface="Arial" panose="020B0604020202020204" pitchFamily="34" charset="0"/>
              </a:rPr>
              <a:t>psihoemocionālās</a:t>
            </a:r>
            <a:r>
              <a:rPr lang="lv-LV" sz="1200" dirty="0">
                <a:solidFill>
                  <a:prstClr val="black"/>
                </a:solidFill>
                <a:ea typeface="Verdana" panose="020B0604030504040204" pitchFamily="34" charset="0"/>
                <a:cs typeface="Arial" panose="020B0604020202020204" pitchFamily="34" charset="0"/>
              </a:rPr>
              <a:t> veselības) veicināšanas pasākumi</a:t>
            </a:r>
          </a:p>
          <a:p>
            <a:pPr marL="228600" marR="0" lvl="0" indent="-228600" algn="just" defTabSz="914400" rtl="0" eaLnBrk="1" fontAlgn="auto" latinLnBrk="0" hangingPunct="1">
              <a:spcAft>
                <a:spcPts val="0"/>
              </a:spcAft>
              <a:buClrTx/>
              <a:buSzTx/>
              <a:buFont typeface="Arial" panose="020B0604020202020204" pitchFamily="34" charset="0"/>
              <a:buChar char="•"/>
              <a:tabLst/>
              <a:defRPr/>
            </a:pPr>
            <a:r>
              <a:rPr lang="lv-LV" sz="1200" dirty="0">
                <a:solidFill>
                  <a:prstClr val="black"/>
                </a:solidFill>
                <a:ea typeface="Verdana" panose="020B0604030504040204" pitchFamily="34" charset="0"/>
                <a:cs typeface="Arial" panose="020B0604020202020204" pitchFamily="34" charset="0"/>
              </a:rPr>
              <a:t>sabiedrības veselības pētījumi</a:t>
            </a:r>
          </a:p>
        </p:txBody>
      </p:sp>
    </p:spTree>
    <p:extLst>
      <p:ext uri="{BB962C8B-B14F-4D97-AF65-F5344CB8AC3E}">
        <p14:creationId xmlns:p14="http://schemas.microsoft.com/office/powerpoint/2010/main" val="21017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ctrTitle"/>
          </p:nvPr>
        </p:nvSpPr>
        <p:spPr>
          <a:xfrm>
            <a:off x="2286000" y="2217000"/>
            <a:ext cx="5562600" cy="2050199"/>
          </a:xfrm>
        </p:spPr>
        <p:txBody>
          <a:bodyPr anchor="t">
            <a:noAutofit/>
          </a:bodyPr>
          <a:lstStyle/>
          <a:p>
            <a:pPr marL="0" marR="0" lvl="0" indent="0" defTabSz="457200" rtl="0" eaLnBrk="1" fontAlgn="auto" latinLnBrk="0" hangingPunct="1">
              <a:lnSpc>
                <a:spcPct val="100000"/>
              </a:lnSpc>
              <a:spcBef>
                <a:spcPts val="0"/>
              </a:spcBef>
              <a:spcAft>
                <a:spcPts val="0"/>
              </a:spcAft>
              <a:tabLst/>
              <a:defRPr/>
            </a:pPr>
            <a:r>
              <a:rPr kumimoji="0" lang="lv-LV" sz="3200" b="1" u="none" strike="noStrike" kern="1200" cap="none" spc="0" normalizeH="0" baseline="0" noProof="0" dirty="0">
                <a:ln>
                  <a:noFill/>
                </a:ln>
                <a:solidFill>
                  <a:srgbClr val="C00000"/>
                </a:solidFill>
                <a:effectLst/>
                <a:uLnTx/>
                <a:uFillTx/>
                <a:latin typeface="Calibri" panose="020F0502020204030204"/>
                <a:ea typeface="+mn-ea"/>
                <a:cs typeface="+mn-cs"/>
              </a:rPr>
              <a:t>Paldies par uzmanību! </a:t>
            </a:r>
            <a:br>
              <a:rPr kumimoji="0" lang="lv-LV" sz="2400" b="1" i="1" u="none" strike="noStrike" kern="1200" cap="none" spc="0" normalizeH="0" baseline="0" noProof="0" dirty="0">
                <a:ln>
                  <a:noFill/>
                </a:ln>
                <a:effectLst/>
                <a:uLnTx/>
                <a:uFillTx/>
                <a:latin typeface="Calibri" panose="020F0502020204030204"/>
                <a:ea typeface="+mn-ea"/>
                <a:cs typeface="+mn-cs"/>
              </a:rPr>
            </a:br>
            <a:endParaRPr lang="en-US" sz="2000" dirty="0">
              <a:latin typeface="Times New Roman" pitchFamily="18" charset="0"/>
              <a:cs typeface="Times New Roman"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Tree>
    <p:extLst>
      <p:ext uri="{BB962C8B-B14F-4D97-AF65-F5344CB8AC3E}">
        <p14:creationId xmlns:p14="http://schemas.microsoft.com/office/powerpoint/2010/main" val="402028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51FE3F8F72CF47AC4D752F80875336" ma:contentTypeVersion="6" ma:contentTypeDescription="Create a new document." ma:contentTypeScope="" ma:versionID="73f95a3cf160474424b2aeeaec439b19">
  <xsd:schema xmlns:xsd="http://www.w3.org/2001/XMLSchema" xmlns:xs="http://www.w3.org/2001/XMLSchema" xmlns:p="http://schemas.microsoft.com/office/2006/metadata/properties" xmlns:ns2="cf84be67-19ef-47fb-993e-65f444dcacf0" targetNamespace="http://schemas.microsoft.com/office/2006/metadata/properties" ma:root="true" ma:fieldsID="f2da5cb38803145310e7d0721f5cb572" ns2:_="">
    <xsd:import namespace="cf84be67-19ef-47fb-993e-65f444dcacf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4be67-19ef-47fb-993e-65f444dca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D9370D-66F9-4327-9322-131FFCE992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84be67-19ef-47fb-993e-65f444dcac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315311-8860-4854-B5A9-CDE73B2F0FCB}">
  <ds:schemaRefs>
    <ds:schemaRef ds:uri="http://schemas.openxmlformats.org/package/2006/metadata/core-properties"/>
    <ds:schemaRef ds:uri="http://schemas.microsoft.com/office/2006/documentManagement/types"/>
    <ds:schemaRef ds:uri="http://purl.org/dc/terms/"/>
    <ds:schemaRef ds:uri="cf84be67-19ef-47fb-993e-65f444dcacf0"/>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943176D-7FBF-45E6-B665-A8B1E2A8AD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582</Words>
  <Application>Microsoft Office PowerPoint</Application>
  <PresentationFormat>On-screen Show (4:3)</PresentationFormat>
  <Paragraphs>55</Paragraphs>
  <Slides>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Times New Roman</vt:lpstr>
      <vt:lpstr>Wingdings</vt:lpstr>
      <vt:lpstr>Office Theme</vt:lpstr>
      <vt:lpstr>1_Office Theme</vt:lpstr>
      <vt:lpstr>Aktuālā informācija par ESF finansējuma veselības veicināšanai nākamā perioda uzsākšanu, starpperiodu, nepārtrauktību </vt:lpstr>
      <vt:lpstr>SAM 9.2.4.  «Uzlabot pieejamību veselības veicināšanas un slimību profilakses pakalpojumiem, jo īpaši nabadzības un sociālās atstumtības riskam pakļautajiem iedzīvotājiem»</vt:lpstr>
      <vt:lpstr>9.2.4.1. pasākums "Kompleksi veselības veicināšanas un slimību profilakses pasākumi"</vt:lpstr>
      <vt:lpstr>9.2.4.2. «Pasākumi vietējās sabiedrības veselības veicināšanai un slimību profilaksei» uzraudzība</vt:lpstr>
      <vt:lpstr>9.2.4.2. «Pasākumi vietējās sabiedrības veselības veicināšanai un slimību profilaksei» uzraudzība</vt:lpstr>
      <vt:lpstr>9.2.4.2. «Pasākumi vietējās sabiedrības veselības veicināšanai un slimību profilaksei» uzraudzība</vt:lpstr>
      <vt:lpstr>ES Fondu 2021.-2027.gada plānošanas periods SAM 4.1.2.  «Uzlabot vienlīdzīgu un savlaicīgu piekļuvi kvalitatīviem, ilgtspējīgiem un izmaksu ziņā pieejamiem veselības aprūpes, veselības veicināšanas un slimību profilakses pakalpojumiem, uzlabojot veselības aprūpes sistēmu efektivitāti un izturētspēju» atbalsts 32,6 milj.EUR</vt:lpstr>
      <vt:lpstr>Paldies par uzmanību!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tēmas nosaukums</dc:title>
  <dc:creator>Dagnija</dc:creator>
  <cp:lastModifiedBy>Valērija Muižniece-Briede</cp:lastModifiedBy>
  <cp:revision>42</cp:revision>
  <dcterms:created xsi:type="dcterms:W3CDTF">2006-08-16T00:00:00Z</dcterms:created>
  <dcterms:modified xsi:type="dcterms:W3CDTF">2022-04-29T03:44:36Z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0x010100CF51FE3F8F72CF47AC4D752F80875336</vt:lpwstr>
  </property>
</Properties>
</file>